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316" r:id="rId10"/>
    <p:sldId id="299" r:id="rId11"/>
    <p:sldId id="300" r:id="rId12"/>
    <p:sldId id="262" r:id="rId13"/>
    <p:sldId id="301" r:id="rId14"/>
    <p:sldId id="302" r:id="rId15"/>
    <p:sldId id="303" r:id="rId16"/>
    <p:sldId id="315" r:id="rId17"/>
    <p:sldId id="311" r:id="rId18"/>
    <p:sldId id="313" r:id="rId19"/>
    <p:sldId id="305" r:id="rId20"/>
    <p:sldId id="306" r:id="rId21"/>
    <p:sldId id="307" r:id="rId22"/>
    <p:sldId id="308" r:id="rId23"/>
    <p:sldId id="309" r:id="rId24"/>
    <p:sldId id="263" r:id="rId25"/>
    <p:sldId id="317" r:id="rId26"/>
    <p:sldId id="264" r:id="rId27"/>
    <p:sldId id="265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F3AF8-07D4-44DF-ABBB-33F16798EC58}">
  <a:tblStyle styleId="{0E5F3AF8-07D4-44DF-ABBB-33F16798EC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02" autoAdjust="0"/>
  </p:normalViewPr>
  <p:slideViewPr>
    <p:cSldViewPr snapToGrid="0">
      <p:cViewPr varScale="1">
        <p:scale>
          <a:sx n="132" d="100"/>
          <a:sy n="132" d="100"/>
        </p:scale>
        <p:origin x="101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между фабриками распространяются Type-2 и Type-5 маршруты для продуктивного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vrf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что позволит осуществлять миграцию ВМ и обеспечивать резервирование между ЦОД;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 остальных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vrf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обеспечена прямая связность между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ЦОДами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благодаря маршрутам Type-5 распространяющихся между фабриками через DCI;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DCI стык зарезервирован,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Border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-GW имеют один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Anycast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IP;</a:t>
            </a:r>
          </a:p>
          <a:p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Flood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домены EVPN VXLAN разделены между собой,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Border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-GW подменяют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nexthop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на себя.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Сколько времени занял проект?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 = я не научился ничему новому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10 = очень полезно, я получил новый опыт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Остались ли у вас вопросы по проекту?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416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094439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резервного ЦОД с использованием технологий </a:t>
            </a:r>
            <a:r>
              <a:rPr lang="ru-RU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EVPN</a:t>
            </a: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Дизайн сетей ЦОД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 Flood VTEP Table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9B821E-23F9-4A26-A64F-75A69282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46" y="1426624"/>
            <a:ext cx="4853308" cy="2634451"/>
          </a:xfrm>
          <a:prstGeom prst="rect">
            <a:avLst/>
          </a:prstGeom>
        </p:spPr>
      </p:pic>
      <p:sp>
        <p:nvSpPr>
          <p:cNvPr id="11" name="Google Shape;204;p41">
            <a:extLst>
              <a:ext uri="{FF2B5EF4-FFF2-40B4-BE49-F238E27FC236}">
                <a16:creationId xmlns:a16="http://schemas.microsoft.com/office/drawing/2014/main" id="{BC95E519-DC87-499F-A21E-2E74ECF2DCF1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из 2)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ABD72-A55A-460F-8A82-7F03C562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 Flood VTEP Table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F7D156-CCBF-4B7E-82A8-8DACFAFB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47" y="1340524"/>
            <a:ext cx="5291311" cy="3119732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2B8BF3CC-D1CD-470C-B657-9E3F68D14474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из 2)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39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1247AB-7A8C-4523-A24A-1C3B7504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80" y="1081914"/>
            <a:ext cx="5493503" cy="3851002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2D5AE8FA-4EAB-4798-A1DC-7C53E36024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DC1-Leaf-1-1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61F86AB-E749-4213-B2EE-32210CBDC9D5}"/>
              </a:ext>
            </a:extLst>
          </p:cNvPr>
          <p:cNvSpPr/>
          <p:nvPr/>
        </p:nvSpPr>
        <p:spPr>
          <a:xfrm>
            <a:off x="461741" y="1013476"/>
            <a:ext cx="65998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Google Shape;204;p41">
            <a:extLst>
              <a:ext uri="{FF2B5EF4-FFF2-40B4-BE49-F238E27FC236}">
                <a16:creationId xmlns:a16="http://schemas.microsoft.com/office/drawing/2014/main" id="{F136B90A-67A6-49A2-82B2-FB8F1FC24439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5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B5A4C171-D16C-40E5-8C92-187F1BFDCD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70352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DC1-Border-GW1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00934C-0807-4743-97B3-63BC1A6C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32" y="1093150"/>
            <a:ext cx="7572935" cy="3632858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57121DCA-E644-4295-8C43-60D244EE63AA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1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C49D0BE3-B780-4431-A36E-70B7AEC6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DC1-Border-GW1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2999BD-5857-42FD-B72C-77EF61A9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50" y="974470"/>
            <a:ext cx="7633163" cy="3766537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872A2737-5911-4831-B2D3-ED5AF4EF6895}"/>
              </a:ext>
            </a:extLst>
          </p:cNvPr>
          <p:cNvSpPr txBox="1">
            <a:spLocks/>
          </p:cNvSpPr>
          <p:nvPr/>
        </p:nvSpPr>
        <p:spPr>
          <a:xfrm>
            <a:off x="6713353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8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C49D0BE3-B780-4431-A36E-70B7AEC6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-Border-GW1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DF28E8-A08D-4326-BE6D-D4499D3D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39" y="1005855"/>
            <a:ext cx="8276321" cy="3568689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48D91D0B-CBCF-4011-964B-D21E94F1E5BB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68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41">
            <a:extLst>
              <a:ext uri="{FF2B5EF4-FFF2-40B4-BE49-F238E27FC236}">
                <a16:creationId xmlns:a16="http://schemas.microsoft.com/office/drawing/2014/main" id="{C49D0BE3-B780-4431-A36E-70B7AEC6F0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Type-2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-Border-GW1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1539F4-BB6A-4DB5-B36E-A9EC0EE6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85" y="1201001"/>
            <a:ext cx="7802435" cy="2875494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9AFF1939-56EA-4E12-9EE8-170C7AE11D90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 из 6)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4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2014E-9C0F-452A-ACF5-94129C91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520600" cy="857329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 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DC1-Leaf-1-1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1BB159A-770D-4149-981A-4312F1F7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93" y="1535799"/>
            <a:ext cx="7829133" cy="1543548"/>
          </a:xfrm>
          <a:prstGeom prst="rect">
            <a:avLst/>
          </a:prstGeom>
        </p:spPr>
      </p:pic>
      <p:sp>
        <p:nvSpPr>
          <p:cNvPr id="7" name="Google Shape;204;p41">
            <a:extLst>
              <a:ext uri="{FF2B5EF4-FFF2-40B4-BE49-F238E27FC236}">
                <a16:creationId xmlns:a16="http://schemas.microsoft.com/office/drawing/2014/main" id="{1CD03B97-14E9-4890-9861-94D80BAD5A7B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2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06CE2-8AD3-45CF-A35E-549EEF6E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DC1-Leaf-1-1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A50C50-92F9-4FCB-8304-6CA06ECBF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9" y="1145064"/>
            <a:ext cx="7628899" cy="3824900"/>
          </a:xfrm>
          <a:prstGeom prst="rect">
            <a:avLst/>
          </a:prstGeom>
        </p:spPr>
      </p:pic>
      <p:sp>
        <p:nvSpPr>
          <p:cNvPr id="6" name="Google Shape;204;p41">
            <a:extLst>
              <a:ext uri="{FF2B5EF4-FFF2-40B4-BE49-F238E27FC236}">
                <a16:creationId xmlns:a16="http://schemas.microsoft.com/office/drawing/2014/main" id="{7406B9E4-8CA4-4652-A096-9D7C02D8D427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1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A46C0-8DD8-4B3C-8383-64D180B5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8" y="330724"/>
            <a:ext cx="8694102" cy="1095900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DC1-Border-GW1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64A2EC-1279-4CB4-B808-9D81DE61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4" y="1205670"/>
            <a:ext cx="8262972" cy="1889906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CC0391CD-1AA5-45C5-84FF-DAC8B3E8D80D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5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CAE88-25AF-4EE5-BFD3-C7BBD1888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69" y="330724"/>
            <a:ext cx="8647381" cy="1095900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DC1-Border-GW1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66E97B-4807-45E3-8C90-CDF42925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8" y="1106429"/>
            <a:ext cx="7519649" cy="2610448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96B01C4F-316D-4EFF-BC66-0C2CF4716D73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434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1DA6F-75E9-4812-B428-FB7E4B78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8643450" cy="1095900"/>
          </a:xfrm>
        </p:spPr>
        <p:txBody>
          <a:bodyPr/>
          <a:lstStyle/>
          <a:p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Проверка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Type-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маршрутов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DC2-Border-GW1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34E78D-496E-4B89-9C94-F204B157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9" y="1224426"/>
            <a:ext cx="7579177" cy="3588350"/>
          </a:xfrm>
          <a:prstGeom prst="rect">
            <a:avLst/>
          </a:prstGeom>
        </p:spPr>
      </p:pic>
      <p:sp>
        <p:nvSpPr>
          <p:cNvPr id="5" name="Google Shape;204;p41">
            <a:extLst>
              <a:ext uri="{FF2B5EF4-FFF2-40B4-BE49-F238E27FC236}">
                <a16:creationId xmlns:a16="http://schemas.microsoft.com/office/drawing/2014/main" id="{BE39819B-0FFB-4B47-B9E5-4DC42AB2D22B}"/>
              </a:ext>
            </a:extLst>
          </p:cNvPr>
          <p:cNvSpPr txBox="1">
            <a:spLocks/>
          </p:cNvSpPr>
          <p:nvPr/>
        </p:nvSpPr>
        <p:spPr>
          <a:xfrm>
            <a:off x="6419678" y="755068"/>
            <a:ext cx="2430647" cy="6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 из 5)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60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sz="3400" dirty="0"/>
              <a:t>Выводы </a:t>
            </a:r>
            <a:r>
              <a:rPr lang="en-US" sz="3200" dirty="0"/>
              <a:t>#1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A7A765-8A9A-41AB-956A-E6FBFA0CF112}"/>
              </a:ext>
            </a:extLst>
          </p:cNvPr>
          <p:cNvSpPr/>
          <p:nvPr/>
        </p:nvSpPr>
        <p:spPr>
          <a:xfrm>
            <a:off x="500550" y="1150144"/>
            <a:ext cx="81429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Поставленные задачи выполнены, цели проекта достигнуты проекта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продуктового </a:t>
            </a:r>
            <a:r>
              <a:rPr lang="en-US" dirty="0"/>
              <a:t>VRF</a:t>
            </a:r>
            <a:r>
              <a:rPr lang="ru-RU" dirty="0"/>
              <a:t> настроена</a:t>
            </a:r>
            <a:r>
              <a:rPr lang="en-US" dirty="0"/>
              <a:t> L2 </a:t>
            </a:r>
            <a:r>
              <a:rPr lang="ru-RU" dirty="0"/>
              <a:t>и </a:t>
            </a:r>
            <a:r>
              <a:rPr lang="en-US" dirty="0"/>
              <a:t>L3 </a:t>
            </a:r>
            <a:r>
              <a:rPr lang="ru-RU" dirty="0"/>
              <a:t>связность, что позволит осуществлять миграцию ВМ и обеспечивать резервирование сервисов между ЦОД </a:t>
            </a:r>
            <a:r>
              <a:rPr lang="en-US" dirty="0"/>
              <a:t>(</a:t>
            </a:r>
            <a:r>
              <a:rPr lang="ru-RU" dirty="0"/>
              <a:t>Type-2 и Type-5</a:t>
            </a:r>
            <a:r>
              <a:rPr lang="en-US" dirty="0"/>
              <a:t> </a:t>
            </a:r>
            <a:r>
              <a:rPr lang="ru-RU" dirty="0"/>
              <a:t>маршруты);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/>
              <a:t>Для остальных </a:t>
            </a:r>
            <a:r>
              <a:rPr lang="en-US" dirty="0"/>
              <a:t>VRF</a:t>
            </a:r>
            <a:r>
              <a:rPr lang="ru-RU" dirty="0"/>
              <a:t> обеспечена прямая связность между </a:t>
            </a:r>
            <a:r>
              <a:rPr lang="ru-RU" dirty="0" err="1"/>
              <a:t>ЦОДами</a:t>
            </a:r>
            <a:r>
              <a:rPr lang="ru-RU" dirty="0"/>
              <a:t> только на уровне </a:t>
            </a:r>
            <a:r>
              <a:rPr lang="en-US" dirty="0"/>
              <a:t>L3 (</a:t>
            </a:r>
            <a:r>
              <a:rPr lang="ru-RU" dirty="0"/>
              <a:t>Type-5</a:t>
            </a:r>
            <a:r>
              <a:rPr lang="en-US" dirty="0"/>
              <a:t> </a:t>
            </a:r>
            <a:r>
              <a:rPr lang="ru-RU" dirty="0"/>
              <a:t>маршруты);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/>
              <a:t>DCI стык зарезервирован, </a:t>
            </a:r>
            <a:r>
              <a:rPr lang="ru-RU" dirty="0" err="1"/>
              <a:t>Border</a:t>
            </a:r>
            <a:r>
              <a:rPr lang="ru-RU" dirty="0"/>
              <a:t>-GW имеют один </a:t>
            </a:r>
            <a:r>
              <a:rPr lang="ru-RU" dirty="0" err="1"/>
              <a:t>Anycast</a:t>
            </a:r>
            <a:r>
              <a:rPr lang="ru-RU" dirty="0"/>
              <a:t> IP;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ru-RU" dirty="0" err="1"/>
              <a:t>Flood</a:t>
            </a:r>
            <a:r>
              <a:rPr lang="ru-RU" dirty="0"/>
              <a:t> домены EVPN VXLAN разных ЦОД остаются разделены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8B8C6E-C9FF-4F0B-AD15-B44FA2885803}"/>
              </a:ext>
            </a:extLst>
          </p:cNvPr>
          <p:cNvSpPr/>
          <p:nvPr/>
        </p:nvSpPr>
        <p:spPr>
          <a:xfrm>
            <a:off x="7144669" y="124881"/>
            <a:ext cx="168828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3100"/>
            </a:pP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(</a:t>
            </a:r>
            <a:r>
              <a:rPr lang="en-US" sz="3400" b="1" dirty="0">
                <a:solidFill>
                  <a:schemeClr val="dk1"/>
                </a:solidFill>
                <a:latin typeface="Roboto"/>
                <a:sym typeface="Roboto"/>
              </a:rPr>
              <a:t>1</a:t>
            </a: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 из 3)</a:t>
            </a:r>
            <a:endParaRPr lang="en-US" sz="3400" b="1" dirty="0">
              <a:solidFill>
                <a:schemeClr val="dk1"/>
              </a:solidFill>
              <a:latin typeface="Roboto"/>
              <a:sym typeface="Roboto"/>
            </a:endParaRPr>
          </a:p>
        </p:txBody>
      </p:sp>
      <p:pic>
        <p:nvPicPr>
          <p:cNvPr id="9" name="Google Shape;267;p49">
            <a:extLst>
              <a:ext uri="{FF2B5EF4-FFF2-40B4-BE49-F238E27FC236}">
                <a16:creationId xmlns:a16="http://schemas.microsoft.com/office/drawing/2014/main" id="{5DC2FE03-49B2-4891-9972-26C34FEC3E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94" y="18534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7;p49">
            <a:extLst>
              <a:ext uri="{FF2B5EF4-FFF2-40B4-BE49-F238E27FC236}">
                <a16:creationId xmlns:a16="http://schemas.microsoft.com/office/drawing/2014/main" id="{A00B7D56-4152-4F76-98CC-11C0EDB545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94" y="2475389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7;p49">
            <a:extLst>
              <a:ext uri="{FF2B5EF4-FFF2-40B4-BE49-F238E27FC236}">
                <a16:creationId xmlns:a16="http://schemas.microsoft.com/office/drawing/2014/main" id="{97909FAF-A5C5-4487-A972-5EF233D706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79" y="3066940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564FA9C0-644F-44A2-A7CF-C82A259E6C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94" y="3620008"/>
            <a:ext cx="424366" cy="42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r>
              <a:rPr lang="en-US" sz="3400" dirty="0"/>
              <a:t> #</a:t>
            </a:r>
            <a:r>
              <a:rPr lang="ru-RU" sz="3400" dirty="0"/>
              <a:t>2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A7A765-8A9A-41AB-956A-E6FBFA0CF112}"/>
              </a:ext>
            </a:extLst>
          </p:cNvPr>
          <p:cNvSpPr/>
          <p:nvPr/>
        </p:nvSpPr>
        <p:spPr>
          <a:xfrm>
            <a:off x="433875" y="1562059"/>
            <a:ext cx="814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С чем столкнулся по ходу проекта: 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отсутствие доступа к документации </a:t>
            </a:r>
            <a:r>
              <a:rPr lang="en-US" dirty="0"/>
              <a:t>Arista</a:t>
            </a:r>
            <a:r>
              <a:rPr lang="ru-RU" dirty="0"/>
              <a:t> в части </a:t>
            </a:r>
            <a:r>
              <a:rPr lang="en-US" dirty="0"/>
              <a:t>Multi-Domain EVPN VXLAN 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en-US" dirty="0"/>
              <a:t>Asymmetric routing </a:t>
            </a:r>
            <a:r>
              <a:rPr lang="ru-RU" dirty="0"/>
              <a:t>при миграции ВМ между ЦОД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не передаются маршруты, полученные через </a:t>
            </a:r>
            <a:r>
              <a:rPr lang="en-US" dirty="0"/>
              <a:t>route leaking</a:t>
            </a:r>
            <a:r>
              <a:rPr lang="ru-RU"/>
              <a:t> </a:t>
            </a:r>
            <a:r>
              <a:rPr lang="en-US"/>
              <a:t>(</a:t>
            </a:r>
            <a:r>
              <a:rPr lang="ru-RU" dirty="0"/>
              <a:t>через маршрутизатор) через </a:t>
            </a:r>
            <a:r>
              <a:rPr lang="en-US" dirty="0"/>
              <a:t>DCI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в проекте не настроил </a:t>
            </a:r>
            <a:r>
              <a:rPr lang="en-US" dirty="0"/>
              <a:t>BFD</a:t>
            </a:r>
            <a:r>
              <a:rPr lang="ru-RU" dirty="0"/>
              <a:t> из-за ограничения ресурсов ВМ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dirty="0"/>
              <a:t>что-то еще… но уже не помню</a:t>
            </a:r>
          </a:p>
          <a:p>
            <a:pPr marL="285750" indent="-285750">
              <a:buFontTx/>
              <a:buChar char="-"/>
            </a:pP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BF1861E-E7F5-48D1-B1E9-F48A9B95EC53}"/>
              </a:ext>
            </a:extLst>
          </p:cNvPr>
          <p:cNvSpPr/>
          <p:nvPr/>
        </p:nvSpPr>
        <p:spPr>
          <a:xfrm>
            <a:off x="6888492" y="146691"/>
            <a:ext cx="168828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3100"/>
            </a:pPr>
            <a:r>
              <a:rPr lang="ru-RU" sz="3400" b="1" dirty="0">
                <a:solidFill>
                  <a:schemeClr val="dk1"/>
                </a:solidFill>
                <a:latin typeface="Roboto"/>
                <a:sym typeface="Roboto"/>
              </a:rPr>
              <a:t>(2 из 2)</a:t>
            </a:r>
            <a:endParaRPr lang="en-US" sz="3400" b="1" dirty="0">
              <a:solidFill>
                <a:schemeClr val="dk1"/>
              </a:solidFill>
              <a:latin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7046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Проектирование резервного ЦОД с использованием технологий </a:t>
            </a:r>
            <a:r>
              <a:rPr lang="ru-RU" sz="3000" dirty="0" err="1"/>
              <a:t>VxLAN</a:t>
            </a:r>
            <a:r>
              <a:rPr lang="ru-RU" sz="3000" dirty="0"/>
              <a:t> EVPN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Егор Щелконогов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Ведущий системный инженер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ООО «УЦСБ», г. Екатеринбург</a:t>
            </a: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Занимаюсь проектированием и внедрением сетей передачи данных и сетевой безопасности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689779294"/>
              </p:ext>
            </p:extLst>
          </p:nvPr>
        </p:nvGraphicFramePr>
        <p:xfrm>
          <a:off x="952500" y="2382126"/>
          <a:ext cx="7239000" cy="2692581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сеть ЦОД в топологии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Спроектировать сеть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ЦОД;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Организовать L2 и L3 связность для сервисов между ЦОД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31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Обеспечить отказоустойчивость и масштабируемость соединения между ЦОД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Обеспечить отказоустойчивость на уровне доступа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154679"/>
            <a:ext cx="5887500" cy="115468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организовать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L2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L3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связность сервисов между двумя ЦОД,</a:t>
            </a: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находящихся в изолированных доменах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Underlay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Overlay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F3C986-9AB5-4E0F-A87A-9842252F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00" y="929987"/>
            <a:ext cx="3428869" cy="1688484"/>
          </a:xfrm>
          <a:prstGeom prst="rect">
            <a:avLst/>
          </a:prstGeom>
        </p:spPr>
      </p:pic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69443C-2771-414D-B2D4-9A753F325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495" y="3290506"/>
            <a:ext cx="3316480" cy="1423660"/>
          </a:xfrm>
          <a:prstGeom prst="rect">
            <a:avLst/>
          </a:prstGeom>
        </p:spPr>
      </p:pic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452938289"/>
              </p:ext>
            </p:extLst>
          </p:nvPr>
        </p:nvGraphicFramePr>
        <p:xfrm>
          <a:off x="226931" y="1180055"/>
          <a:ext cx="6093775" cy="3879446"/>
        </p:xfrm>
        <a:graphic>
          <a:graphicData uri="http://schemas.openxmlformats.org/drawingml/2006/table">
            <a:tbl>
              <a:tblPr>
                <a:noFill/>
                <a:tableStyleId>{0E5F3AF8-07D4-44DF-ABBB-33F16798EC58}</a:tableStyleId>
              </a:tblPr>
              <a:tblGrid>
                <a:gridCol w="600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0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eBGP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Overlay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2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MLAG</a:t>
                      </a:r>
                      <a:r>
                        <a:rPr lang="ru-RU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отказоустойчивости на уровне доступа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826610"/>
                  </a:ext>
                </a:extLst>
              </a:tr>
              <a:tr h="155105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Multi-Domain EVPN VXLAN (Anycast Gateway)</a:t>
                      </a: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обмена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маршрутами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Type-2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Type-5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между доменами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обеспечения  отказоустойчивости подключения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возможность использования более 2х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BGW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 Spine </a:t>
                      </a:r>
                      <a:r>
                        <a:rPr lang="ru-RU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DCI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F5284-7AEA-4A60-B1E0-14A3AFD1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27" y="160187"/>
            <a:ext cx="8520600" cy="1095900"/>
          </a:xfrm>
        </p:spPr>
        <p:txBody>
          <a:bodyPr/>
          <a:lstStyle/>
          <a:p>
            <a:r>
              <a:rPr lang="ru-RU" dirty="0"/>
              <a:t>Схема сети</a:t>
            </a:r>
          </a:p>
        </p:txBody>
      </p:sp>
      <p:pic>
        <p:nvPicPr>
          <p:cNvPr id="4098" name="Picture 2" descr="https://github.com/egorvshch/DC-networks-design/raw/main/project/images/schema_dc_network-.jpg">
            <a:extLst>
              <a:ext uri="{FF2B5EF4-FFF2-40B4-BE49-F238E27FC236}">
                <a16:creationId xmlns:a16="http://schemas.microsoft.com/office/drawing/2014/main" id="{4DA5FC24-7741-4387-8529-08A754CC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5" y="951550"/>
            <a:ext cx="6948569" cy="403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6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97A32-5C30-4849-803A-24BBC9D3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27" y="123816"/>
            <a:ext cx="8520600" cy="1095900"/>
          </a:xfrm>
        </p:spPr>
        <p:txBody>
          <a:bodyPr/>
          <a:lstStyle/>
          <a:p>
            <a:r>
              <a:rPr lang="en-US" sz="3200" dirty="0"/>
              <a:t>Multi-Domain EVPN VXLAN </a:t>
            </a:r>
            <a:br>
              <a:rPr lang="ru-RU" sz="3200" dirty="0"/>
            </a:br>
            <a:r>
              <a:rPr lang="en-US" sz="3200" dirty="0"/>
              <a:t>(Anycast Gateway)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B593FEB-B204-4287-9A72-8312D31D247D}"/>
              </a:ext>
            </a:extLst>
          </p:cNvPr>
          <p:cNvSpPr/>
          <p:nvPr/>
        </p:nvSpPr>
        <p:spPr>
          <a:xfrm>
            <a:off x="597909" y="1359880"/>
            <a:ext cx="768508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Настройка 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Multi-Domain EVPN VXLAN </a:t>
            </a:r>
            <a:br>
              <a:rPr lang="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65198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10.0.0.5:20010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both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10:10010</a:t>
            </a: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99999:10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redistribute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learned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address-family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DCI-OVERLAY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activate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DCI-OVERLAY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</a:t>
            </a:r>
            <a:endParaRPr lang="ru-RU" sz="9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OVERLAY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activate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next-hop-self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received-evpn-routes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route-type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ip-prefix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inter-domain</a:t>
            </a:r>
            <a:endParaRPr lang="ru-RU" sz="9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BLUE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10.1.0.5:1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1:10001</a:t>
            </a:r>
          </a:p>
          <a:p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1:10001</a:t>
            </a: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RED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10.1.0.5:2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2:10002</a:t>
            </a:r>
          </a:p>
          <a:p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route-target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evpn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2:10002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984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77BB8-E509-400A-898F-D9C9A7DA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Multi-Domain EVPN VXLAN </a:t>
            </a:r>
            <a:br>
              <a:rPr lang="ru-RU" sz="2800" dirty="0"/>
            </a:br>
            <a:r>
              <a:rPr lang="en-US" sz="2800" dirty="0"/>
              <a:t>(Anycast Gateway)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58DA56-414D-4195-B1AD-D043EF19FD74}"/>
              </a:ext>
            </a:extLst>
          </p:cNvPr>
          <p:cNvSpPr/>
          <p:nvPr/>
        </p:nvSpPr>
        <p:spPr>
          <a:xfrm>
            <a:off x="500550" y="1533415"/>
            <a:ext cx="551128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Настройка 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Anycast Gateway</a:t>
            </a:r>
            <a:r>
              <a:rPr lang="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9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service-10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BLUE</a:t>
            </a: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RED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Loopback1</a:t>
            </a:r>
          </a:p>
          <a:p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address 10.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/32 </a:t>
            </a:r>
            <a:endParaRPr lang="ru-RU" sz="9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Vxlan1</a:t>
            </a:r>
          </a:p>
          <a:p>
            <a:r>
              <a:rPr lang="ru-RU" sz="9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source-interface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Loopback1</a:t>
            </a:r>
          </a:p>
          <a:p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virtual-router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encapsulation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mac-address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00:00:00:10:10:11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udp-port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4789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vni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10010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BLUE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vni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11001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RED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vni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11002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learn-restrict</a:t>
            </a:r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virtual-router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mac-address</a:t>
            </a:r>
            <a:r>
              <a:rPr lang="ru-RU" sz="9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00:00:00:00:00:01</a:t>
            </a:r>
          </a:p>
          <a:p>
            <a:r>
              <a:rPr lang="ru-RU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14602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816</Words>
  <Application>Microsoft Office PowerPoint</Application>
  <PresentationFormat>Экран (16:9)</PresentationFormat>
  <Paragraphs>158</Paragraphs>
  <Slides>25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Arial</vt:lpstr>
      <vt:lpstr>Courier New</vt:lpstr>
      <vt:lpstr>Roboto</vt:lpstr>
      <vt:lpstr>Roboto Medium</vt:lpstr>
      <vt:lpstr>Wingdings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резервного ЦОД с использованием технологий VxLAN EVPN   </vt:lpstr>
      <vt:lpstr>План защиты</vt:lpstr>
      <vt:lpstr>Презентация PowerPoint</vt:lpstr>
      <vt:lpstr>Какие технологии использовались </vt:lpstr>
      <vt:lpstr>Схема сети</vt:lpstr>
      <vt:lpstr>Multi-Domain EVPN VXLAN  (Anycast Gateway)</vt:lpstr>
      <vt:lpstr>Multi-Domain EVPN VXLAN  (Anycast Gateway)</vt:lpstr>
      <vt:lpstr>// Проверка VXLAN Flood VTEP Table</vt:lpstr>
      <vt:lpstr>// Проверка VXLAN Flood VTEP Table</vt:lpstr>
      <vt:lpstr>// Проверка Type-2 маршрутов на DC1-Leaf-1-1</vt:lpstr>
      <vt:lpstr>// Проверка Type-2 маршрутов на DC1-Border-GW1</vt:lpstr>
      <vt:lpstr>// Проверка Type-2 маршрутов на DC1-Border-GW1</vt:lpstr>
      <vt:lpstr>// Проверка Type-2 маршрутов на DC2-Border-GW1</vt:lpstr>
      <vt:lpstr>// Проверка Type-2 маршрутов на DC2-Border-GW1</vt:lpstr>
      <vt:lpstr>// Проверка Type-5 маршрутов на DC1-Leaf-1-1</vt:lpstr>
      <vt:lpstr>// Проверка Type-5 маршрутов на DC1-Leaf-1-1</vt:lpstr>
      <vt:lpstr>// Проверка Type-5 маршрутов на DC1-Border-GW1</vt:lpstr>
      <vt:lpstr>// Проверка Type-5 маршрутов на DC1-Border-GW1</vt:lpstr>
      <vt:lpstr>// Проверка Type-5 маршрутов на DC2-Border-GW1</vt:lpstr>
      <vt:lpstr>Выводы #1 </vt:lpstr>
      <vt:lpstr>Выводы #2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Щелконогов Егор Владимирович</cp:lastModifiedBy>
  <cp:revision>25</cp:revision>
  <dcterms:modified xsi:type="dcterms:W3CDTF">2025-11-05T14:18:31Z</dcterms:modified>
</cp:coreProperties>
</file>